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4"/>
  </p:notesMasterIdLst>
  <p:sldIdLst>
    <p:sldId id="259" r:id="rId4"/>
    <p:sldId id="291" r:id="rId5"/>
    <p:sldId id="289" r:id="rId6"/>
    <p:sldId id="265" r:id="rId7"/>
    <p:sldId id="276" r:id="rId8"/>
    <p:sldId id="282" r:id="rId9"/>
    <p:sldId id="286" r:id="rId10"/>
    <p:sldId id="287" r:id="rId11"/>
    <p:sldId id="290" r:id="rId12"/>
    <p:sldId id="292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3" r:id="rId22"/>
    <p:sldId id="30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1CD"/>
    <a:srgbClr val="FFFFCC"/>
    <a:srgbClr val="953735"/>
    <a:srgbClr val="CDB87E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70" autoAdjust="0"/>
    <p:restoredTop sz="94674" autoAdjust="0"/>
  </p:normalViewPr>
  <p:slideViewPr>
    <p:cSldViewPr>
      <p:cViewPr varScale="1">
        <p:scale>
          <a:sx n="105" d="100"/>
          <a:sy n="105" d="100"/>
        </p:scale>
        <p:origin x="13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83552-939B-4A81-897E-A3870B1A20B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80647-D241-42CC-A5B3-757773F0D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1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3294"/>
            <a:ext cx="7772400" cy="1139602"/>
          </a:xfrm>
        </p:spPr>
        <p:txBody>
          <a:bodyPr/>
          <a:lstStyle>
            <a:lvl1pPr algn="ctr">
              <a:defRPr sz="4000" b="1">
                <a:solidFill>
                  <a:srgbClr val="CDB87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7160"/>
            <a:ext cx="7776864" cy="1583928"/>
          </a:xfrm>
        </p:spPr>
        <p:txBody>
          <a:bodyPr/>
          <a:lstStyle>
            <a:lvl1pPr marL="0" indent="0" algn="ctr">
              <a:buNone/>
              <a:defRPr sz="4000" b="1" baseline="0">
                <a:solidFill>
                  <a:srgbClr val="4F91CD"/>
                </a:solidFill>
                <a:latin typeface="Eurostile LT Std Bol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491707" y="5301208"/>
            <a:ext cx="2160587" cy="360040"/>
          </a:xfrm>
        </p:spPr>
        <p:txBody>
          <a:bodyPr/>
          <a:lstStyle>
            <a:lvl1pPr marL="0" indent="0" algn="ctr">
              <a:buNone/>
              <a:defRPr lang="en-US" sz="1500" b="1" kern="1200" dirty="0" smtClean="0">
                <a:solidFill>
                  <a:srgbClr val="4F91CD"/>
                </a:solidFill>
                <a:latin typeface="Eurostile LT Std Bold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3491707" y="5660579"/>
            <a:ext cx="2160587" cy="288701"/>
          </a:xfrm>
        </p:spPr>
        <p:txBody>
          <a:bodyPr/>
          <a:lstStyle>
            <a:lvl1pPr marL="0" indent="0" algn="ctr">
              <a:buNone/>
              <a:defRPr sz="1200" baseline="0">
                <a:solidFill>
                  <a:srgbClr val="4F91CD"/>
                </a:solidFill>
                <a:latin typeface="Eurostile LT Std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491707" y="5948611"/>
            <a:ext cx="2160587" cy="288701"/>
          </a:xfrm>
        </p:spPr>
        <p:txBody>
          <a:bodyPr/>
          <a:lstStyle>
            <a:lvl1pPr marL="0" indent="0" algn="ctr">
              <a:buNone/>
              <a:defRPr lang="fr-CH" sz="1200" baseline="0" dirty="0" smtClean="0">
                <a:solidFill>
                  <a:srgbClr val="4F91CD"/>
                </a:solidFill>
                <a:latin typeface="Eurostile LT Std Bold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3491707" y="6237312"/>
            <a:ext cx="2160587" cy="288701"/>
          </a:xfrm>
        </p:spPr>
        <p:txBody>
          <a:bodyPr/>
          <a:lstStyle>
            <a:lvl1pPr marL="0" indent="0" algn="ctr">
              <a:buNone/>
              <a:defRPr lang="fr-CH" sz="1200" baseline="0" dirty="0" smtClean="0">
                <a:solidFill>
                  <a:srgbClr val="4F91CD"/>
                </a:solidFill>
                <a:latin typeface="Eurostile LT Std Bold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48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7848872" cy="4781128"/>
          </a:xfrm>
        </p:spPr>
        <p:txBody>
          <a:bodyPr/>
          <a:lstStyle>
            <a:lvl1pPr>
              <a:defRPr sz="2400">
                <a:latin typeface="HelveticaNeueLT Std Med"/>
              </a:defRPr>
            </a:lvl1pPr>
            <a:lvl2pPr>
              <a:defRPr sz="2200">
                <a:latin typeface="HelveticaNeueLT Std Med"/>
              </a:defRPr>
            </a:lvl2pPr>
            <a:lvl3pPr>
              <a:defRPr sz="2200">
                <a:latin typeface="HelveticaNeueLT Std Med"/>
              </a:defRPr>
            </a:lvl3pPr>
            <a:lvl4pPr>
              <a:defRPr>
                <a:latin typeface="HelveticaNeueLT Std Med"/>
              </a:defRPr>
            </a:lvl4pPr>
            <a:lvl5pPr>
              <a:defRPr>
                <a:latin typeface="HelveticaNeueLT Std Me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364163" y="432000"/>
            <a:ext cx="3168650" cy="270000"/>
          </a:xfrm>
        </p:spPr>
        <p:txBody>
          <a:bodyPr/>
          <a:lstStyle>
            <a:lvl1pPr marL="0" indent="0" algn="r">
              <a:buNone/>
              <a:defRPr sz="1100" b="1" baseline="0">
                <a:solidFill>
                  <a:srgbClr val="CDB8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48872" cy="6480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78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37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AGE F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96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[SLIDE TITLE]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0" r:id="rId3"/>
    <p:sldLayoutId id="2147483683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400">
          <a:solidFill>
            <a:schemeClr val="tx1"/>
          </a:solidFill>
          <a:latin typeface="HelveticaNeueLT Std Med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200">
          <a:solidFill>
            <a:schemeClr val="tx1"/>
          </a:solidFill>
          <a:latin typeface="HelveticaNeueLT Std Med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200">
          <a:solidFill>
            <a:schemeClr val="tx1"/>
          </a:solidFill>
          <a:latin typeface="HelveticaNeueLT Std Med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000">
          <a:solidFill>
            <a:schemeClr val="tx1"/>
          </a:solidFill>
          <a:latin typeface="HelveticaNeueLT Std Med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HelveticaNeueLT Std Med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ft.unctad.org/" TargetMode="External"/><Relationship Id="rId2" Type="http://schemas.openxmlformats.org/officeDocument/2006/relationships/hyperlink" Target="https://unctad.org/statistic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hyperlink" Target="https://unstats.un.org/unsd/trade/event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1352550"/>
            <a:ext cx="7772400" cy="1139825"/>
          </a:xfrm>
        </p:spPr>
        <p:txBody>
          <a:bodyPr/>
          <a:lstStyle/>
          <a:p>
            <a:r>
              <a:rPr lang="en-US" dirty="0"/>
              <a:t>Technical assistance and capacity building in </a:t>
            </a:r>
            <a:br>
              <a:rPr lang="en-US" dirty="0"/>
            </a:br>
            <a:r>
              <a:rPr lang="en-US" dirty="0"/>
              <a:t>trade-in-services statistics </a:t>
            </a:r>
            <a:endParaRPr lang="en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83668" y="3861048"/>
            <a:ext cx="5976664" cy="360362"/>
          </a:xfrm>
        </p:spPr>
        <p:txBody>
          <a:bodyPr/>
          <a:lstStyle/>
          <a:p>
            <a:pPr>
              <a:defRPr/>
            </a:pPr>
            <a:r>
              <a:rPr lang="fr-CH" sz="1800" dirty="0"/>
              <a:t>Onno Hoffmeister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CB6590-C3E8-4ACD-A2FB-15546485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908720"/>
            <a:ext cx="7848872" cy="648072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sz="2800" dirty="0"/>
              <a:t>istance learning as a tool for </a:t>
            </a:r>
            <a:br>
              <a:rPr lang="en-US" sz="2800" dirty="0"/>
            </a:br>
            <a:r>
              <a:rPr lang="en-US" sz="2800" dirty="0"/>
              <a:t>capacity building</a:t>
            </a:r>
            <a:endParaRPr lang="en-CH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A70120-1830-458D-AFD2-D4B9B6703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Technical assistance and capacity building trade in services statistics</a:t>
            </a:r>
            <a:endParaRPr lang="fr-CH" i="1" dirty="0"/>
          </a:p>
          <a:p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21628-678E-4F7E-95AE-1911C4C28B68}"/>
              </a:ext>
            </a:extLst>
          </p:cNvPr>
          <p:cNvSpPr txBox="1"/>
          <p:nvPr/>
        </p:nvSpPr>
        <p:spPr>
          <a:xfrm>
            <a:off x="611560" y="6457960"/>
            <a:ext cx="72728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 Nov 2021</a:t>
            </a:r>
            <a:endParaRPr lang="fr-CH" i="1" dirty="0"/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A442B951-C6F6-42C9-A89D-A02A561A2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250340"/>
              </p:ext>
            </p:extLst>
          </p:nvPr>
        </p:nvGraphicFramePr>
        <p:xfrm>
          <a:off x="693880" y="2204864"/>
          <a:ext cx="7766552" cy="2596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3276">
                  <a:extLst>
                    <a:ext uri="{9D8B030D-6E8A-4147-A177-3AD203B41FA5}">
                      <a16:colId xmlns:a16="http://schemas.microsoft.com/office/drawing/2014/main" val="1491372897"/>
                    </a:ext>
                  </a:extLst>
                </a:gridCol>
                <a:gridCol w="3883276">
                  <a:extLst>
                    <a:ext uri="{9D8B030D-6E8A-4147-A177-3AD203B41FA5}">
                      <a16:colId xmlns:a16="http://schemas.microsoft.com/office/drawing/2014/main" val="4029202939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Advantages</a:t>
                      </a:r>
                      <a:endParaRPr lang="en-C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Challenges</a:t>
                      </a:r>
                      <a:endParaRPr lang="en-C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814869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No borders, no travel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Low marginal costs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Easy to fit to trainees’ daily routines (self-paced)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Easy to adapt to different needs</a:t>
                      </a:r>
                      <a:endParaRPr lang="en-CH" sz="1800" dirty="0"/>
                    </a:p>
                    <a:p>
                      <a:endParaRPr lang="en-C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Technical infrastructure 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­"/>
                      </a:pPr>
                      <a:r>
                        <a:rPr lang="en-US" sz="1800" dirty="0"/>
                        <a:t>Internet access, 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­"/>
                      </a:pPr>
                      <a:r>
                        <a:rPr lang="en-US" sz="1800" dirty="0"/>
                        <a:t>learning management system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 distance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Flatter learning curve in single than group learning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434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73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7C0FE3-FA1F-42CE-A107-74ADB3872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16224"/>
            <a:ext cx="7848872" cy="312494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Facilitated training – not purely self-paced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Complementary face-to-face component – not only online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Training based on content – not on instructors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/>
              <a:t>UNCTAD-UNSD-WTO collaboration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Building on </a:t>
            </a:r>
            <a:r>
              <a:rPr lang="en-US" sz="2000" i="1" dirty="0"/>
              <a:t>Blended Learning</a:t>
            </a:r>
            <a:r>
              <a:rPr lang="en-US" sz="2000" dirty="0"/>
              <a:t> initiative – not starting from zero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Embedded in the </a:t>
            </a:r>
            <a:r>
              <a:rPr lang="en-US" sz="2000" dirty="0" err="1"/>
              <a:t>TrainForTrade</a:t>
            </a:r>
            <a:r>
              <a:rPr lang="en-US" sz="2000" dirty="0"/>
              <a:t> </a:t>
            </a:r>
            <a:r>
              <a:rPr lang="en-US" sz="2000" dirty="0" err="1"/>
              <a:t>programme</a:t>
            </a:r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CB6590-C3E8-4ACD-A2FB-15546485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Main features of the </a:t>
            </a:r>
            <a:r>
              <a:rPr lang="en-US" sz="2800" dirty="0" err="1"/>
              <a:t>programme</a:t>
            </a:r>
            <a:endParaRPr lang="en-CH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A70120-1830-458D-AFD2-D4B9B6703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Technical assistance and capacity building trade in services statistics</a:t>
            </a:r>
            <a:endParaRPr lang="fr-CH" i="1" dirty="0"/>
          </a:p>
          <a:p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21628-678E-4F7E-95AE-1911C4C28B68}"/>
              </a:ext>
            </a:extLst>
          </p:cNvPr>
          <p:cNvSpPr txBox="1"/>
          <p:nvPr/>
        </p:nvSpPr>
        <p:spPr>
          <a:xfrm>
            <a:off x="611560" y="6457960"/>
            <a:ext cx="72728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 Nov 2021</a:t>
            </a:r>
            <a:endParaRPr lang="fr-CH" i="1" dirty="0"/>
          </a:p>
        </p:txBody>
      </p:sp>
    </p:spTree>
    <p:extLst>
      <p:ext uri="{BB962C8B-B14F-4D97-AF65-F5344CB8AC3E}">
        <p14:creationId xmlns:p14="http://schemas.microsoft.com/office/powerpoint/2010/main" val="402060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CB6590-C3E8-4ACD-A2FB-15546485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Target group and training needs</a:t>
            </a:r>
            <a:endParaRPr lang="en-CH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A70120-1830-458D-AFD2-D4B9B6703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Technical assistance and capacity building trade in services statistics</a:t>
            </a:r>
            <a:endParaRPr lang="fr-CH" i="1" dirty="0"/>
          </a:p>
          <a:p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21628-678E-4F7E-95AE-1911C4C28B68}"/>
              </a:ext>
            </a:extLst>
          </p:cNvPr>
          <p:cNvSpPr txBox="1"/>
          <p:nvPr/>
        </p:nvSpPr>
        <p:spPr>
          <a:xfrm>
            <a:off x="611560" y="6457960"/>
            <a:ext cx="72728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 Nov 2021</a:t>
            </a:r>
            <a:endParaRPr lang="fr-CH" i="1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5B71020-A8E0-4C9A-A4E8-4949DD348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916832"/>
            <a:ext cx="7992888" cy="188151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dirty="0"/>
              <a:t>Target group: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Primary: statistics compilers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Secondary: statistics users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/>
              <a:t>Needs: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Enhanced knowledge of concepts and methods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Enhanced compilation skills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Guidance in solving compilation challenges</a:t>
            </a:r>
          </a:p>
        </p:txBody>
      </p:sp>
    </p:spTree>
    <p:extLst>
      <p:ext uri="{BB962C8B-B14F-4D97-AF65-F5344CB8AC3E}">
        <p14:creationId xmlns:p14="http://schemas.microsoft.com/office/powerpoint/2010/main" val="1283224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CB6590-C3E8-4ACD-A2FB-15546485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Design of the course</a:t>
            </a:r>
            <a:endParaRPr lang="en-CH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A70120-1830-458D-AFD2-D4B9B6703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Technical assistance and capacity building trade in services statistics</a:t>
            </a:r>
            <a:endParaRPr lang="fr-CH" i="1" dirty="0"/>
          </a:p>
          <a:p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21628-678E-4F7E-95AE-1911C4C28B68}"/>
              </a:ext>
            </a:extLst>
          </p:cNvPr>
          <p:cNvSpPr txBox="1"/>
          <p:nvPr/>
        </p:nvSpPr>
        <p:spPr>
          <a:xfrm>
            <a:off x="611560" y="6457960"/>
            <a:ext cx="72728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 Nov 2021</a:t>
            </a:r>
            <a:endParaRPr lang="fr-CH" i="1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47259EA-0CFC-48AB-B80A-D62DACC8A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35520"/>
            <a:ext cx="7992888" cy="252958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One course in STIS, one course in IMTS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6 modules (1 week each)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Instruments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Online lectures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Manual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Online forum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Quizzes and tests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Onsite workshops / webinars (during the pandemic)</a:t>
            </a:r>
          </a:p>
        </p:txBody>
      </p:sp>
    </p:spTree>
    <p:extLst>
      <p:ext uri="{BB962C8B-B14F-4D97-AF65-F5344CB8AC3E}">
        <p14:creationId xmlns:p14="http://schemas.microsoft.com/office/powerpoint/2010/main" val="94224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CB6590-C3E8-4ACD-A2FB-15546485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Number of persons trained</a:t>
            </a:r>
            <a:endParaRPr lang="en-CH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A70120-1830-458D-AFD2-D4B9B6703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Technical assistance and capacity building trade in services statistics</a:t>
            </a:r>
            <a:endParaRPr lang="fr-CH" i="1" dirty="0"/>
          </a:p>
          <a:p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21628-678E-4F7E-95AE-1911C4C28B68}"/>
              </a:ext>
            </a:extLst>
          </p:cNvPr>
          <p:cNvSpPr txBox="1"/>
          <p:nvPr/>
        </p:nvSpPr>
        <p:spPr>
          <a:xfrm>
            <a:off x="611560" y="6457960"/>
            <a:ext cx="72728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 Nov 2021</a:t>
            </a:r>
            <a:endParaRPr lang="fr-CH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968D15-45C6-4766-A647-220A934F9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303" y="1916832"/>
            <a:ext cx="6147025" cy="39604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383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CB6590-C3E8-4ACD-A2FB-15546485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Registrations by countries of residence</a:t>
            </a:r>
            <a:endParaRPr lang="en-CH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A70120-1830-458D-AFD2-D4B9B6703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Technical assistance and capacity building trade in services statistics</a:t>
            </a:r>
            <a:endParaRPr lang="fr-CH" i="1" dirty="0"/>
          </a:p>
          <a:p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21628-678E-4F7E-95AE-1911C4C28B68}"/>
              </a:ext>
            </a:extLst>
          </p:cNvPr>
          <p:cNvSpPr txBox="1"/>
          <p:nvPr/>
        </p:nvSpPr>
        <p:spPr>
          <a:xfrm>
            <a:off x="611560" y="6457960"/>
            <a:ext cx="72728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 Nov 2021</a:t>
            </a:r>
            <a:endParaRPr lang="fr-CH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E64F1-2625-414C-84F9-80EFE4EEB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3" y="2132857"/>
            <a:ext cx="7553181" cy="30666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4667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CB6590-C3E8-4ACD-A2FB-15546485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Registrations by work domain, 2020</a:t>
            </a:r>
            <a:endParaRPr lang="en-CH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A70120-1830-458D-AFD2-D4B9B6703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Technical assistance and capacity building trade in services statistics</a:t>
            </a:r>
            <a:endParaRPr lang="fr-CH" i="1" dirty="0"/>
          </a:p>
          <a:p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21628-678E-4F7E-95AE-1911C4C28B68}"/>
              </a:ext>
            </a:extLst>
          </p:cNvPr>
          <p:cNvSpPr txBox="1"/>
          <p:nvPr/>
        </p:nvSpPr>
        <p:spPr>
          <a:xfrm>
            <a:off x="611560" y="6457960"/>
            <a:ext cx="72728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 Nov 2021</a:t>
            </a:r>
            <a:endParaRPr lang="fr-CH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B73DDF-D30B-441B-B7EE-77B943AB3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408712" cy="3840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6202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CB6590-C3E8-4ACD-A2FB-15546485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and satisfaction rate</a:t>
            </a:r>
            <a:endParaRPr lang="en-CH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A70120-1830-458D-AFD2-D4B9B6703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Technical assistance and capacity building trade in services statistics</a:t>
            </a:r>
            <a:endParaRPr lang="fr-CH" i="1" dirty="0"/>
          </a:p>
          <a:p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21628-678E-4F7E-95AE-1911C4C28B68}"/>
              </a:ext>
            </a:extLst>
          </p:cNvPr>
          <p:cNvSpPr txBox="1"/>
          <p:nvPr/>
        </p:nvSpPr>
        <p:spPr>
          <a:xfrm>
            <a:off x="611560" y="6457960"/>
            <a:ext cx="72728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 Nov 2021</a:t>
            </a:r>
            <a:endParaRPr lang="fr-CH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71BBC7-7878-418E-A459-358AD601A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2060329"/>
            <a:ext cx="6103360" cy="36538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6390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CB6590-C3E8-4ACD-A2FB-15546485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Taking stock</a:t>
            </a:r>
            <a:endParaRPr lang="en-CH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A70120-1830-458D-AFD2-D4B9B6703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Technical assistance and capacity building trade in services statistics</a:t>
            </a:r>
            <a:endParaRPr lang="fr-CH" i="1" dirty="0"/>
          </a:p>
          <a:p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21628-678E-4F7E-95AE-1911C4C28B68}"/>
              </a:ext>
            </a:extLst>
          </p:cNvPr>
          <p:cNvSpPr txBox="1"/>
          <p:nvPr/>
        </p:nvSpPr>
        <p:spPr>
          <a:xfrm>
            <a:off x="611560" y="6457960"/>
            <a:ext cx="72728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 Nov 2021</a:t>
            </a:r>
            <a:endParaRPr lang="fr-CH" i="1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E1FFE84-800A-4F71-9D87-BF4725B86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35520"/>
            <a:ext cx="7992888" cy="252958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Number of participants growing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Coverage global and gender-balanced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Target group reached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Success rate stable at 80% for three years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Satisfaction rate steadily increasing (2020: 86%)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Low impact of COVID-19</a:t>
            </a:r>
          </a:p>
        </p:txBody>
      </p:sp>
    </p:spTree>
    <p:extLst>
      <p:ext uri="{BB962C8B-B14F-4D97-AF65-F5344CB8AC3E}">
        <p14:creationId xmlns:p14="http://schemas.microsoft.com/office/powerpoint/2010/main" val="568883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CB6590-C3E8-4ACD-A2FB-15546485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Further plans</a:t>
            </a:r>
            <a:endParaRPr lang="en-CH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A70120-1830-458D-AFD2-D4B9B6703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Technical assistance and capacity building trade in services statistics</a:t>
            </a:r>
            <a:endParaRPr lang="fr-CH" i="1" dirty="0"/>
          </a:p>
          <a:p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21628-678E-4F7E-95AE-1911C4C28B68}"/>
              </a:ext>
            </a:extLst>
          </p:cNvPr>
          <p:cNvSpPr txBox="1"/>
          <p:nvPr/>
        </p:nvSpPr>
        <p:spPr>
          <a:xfrm>
            <a:off x="611560" y="6457960"/>
            <a:ext cx="72728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 Nov 2021</a:t>
            </a:r>
            <a:endParaRPr lang="fr-CH" i="1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E1FFE84-800A-4F71-9D87-BF4725B86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35520"/>
            <a:ext cx="7992888" cy="252958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Onsite workshops to resume after COVID-19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More interactivity in the lectures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New languages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New components</a:t>
            </a:r>
          </a:p>
        </p:txBody>
      </p:sp>
    </p:spTree>
    <p:extLst>
      <p:ext uri="{BB962C8B-B14F-4D97-AF65-F5344CB8AC3E}">
        <p14:creationId xmlns:p14="http://schemas.microsoft.com/office/powerpoint/2010/main" val="283152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7C4DC1D-30DF-4023-A430-A03F141C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764704"/>
            <a:ext cx="8352929" cy="648072"/>
          </a:xfrm>
        </p:spPr>
        <p:txBody>
          <a:bodyPr/>
          <a:lstStyle/>
          <a:p>
            <a:r>
              <a:rPr lang="en-US" dirty="0"/>
              <a:t>Factors of the ITS production system</a:t>
            </a:r>
            <a:endParaRPr lang="en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FFBA84-3587-4BEA-A3E8-2FB7EB7BB9B4}"/>
              </a:ext>
            </a:extLst>
          </p:cNvPr>
          <p:cNvSpPr txBox="1"/>
          <p:nvPr/>
        </p:nvSpPr>
        <p:spPr>
          <a:xfrm>
            <a:off x="611560" y="6457960"/>
            <a:ext cx="72728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 Nov 2021</a:t>
            </a:r>
            <a:endParaRPr lang="fr-CH" i="1" dirty="0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DD143E2A-65A0-4D51-A243-7EC7765A6A6E}"/>
              </a:ext>
            </a:extLst>
          </p:cNvPr>
          <p:cNvSpPr/>
          <p:nvPr/>
        </p:nvSpPr>
        <p:spPr>
          <a:xfrm>
            <a:off x="4095370" y="3839730"/>
            <a:ext cx="546320" cy="241167"/>
          </a:xfrm>
          <a:prstGeom prst="cub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50009B1B-2A8A-4933-80D4-5DC7621A896F}"/>
              </a:ext>
            </a:extLst>
          </p:cNvPr>
          <p:cNvSpPr/>
          <p:nvPr/>
        </p:nvSpPr>
        <p:spPr>
          <a:xfrm>
            <a:off x="5303996" y="3776029"/>
            <a:ext cx="546320" cy="241167"/>
          </a:xfrm>
          <a:prstGeom prst="cube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F3469C87-FD9A-4590-983A-DFC4AD02B0B3}"/>
              </a:ext>
            </a:extLst>
          </p:cNvPr>
          <p:cNvSpPr/>
          <p:nvPr/>
        </p:nvSpPr>
        <p:spPr>
          <a:xfrm>
            <a:off x="6392474" y="2566320"/>
            <a:ext cx="546320" cy="241167"/>
          </a:xfrm>
          <a:prstGeom prst="cub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5D56C13-8948-4E11-BCF3-FB5AAEB8915C}"/>
              </a:ext>
            </a:extLst>
          </p:cNvPr>
          <p:cNvSpPr/>
          <p:nvPr/>
        </p:nvSpPr>
        <p:spPr>
          <a:xfrm>
            <a:off x="6392474" y="2364245"/>
            <a:ext cx="546320" cy="241167"/>
          </a:xfrm>
          <a:prstGeom prst="cub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8D382B4B-60B9-4D50-B22F-20C072A3E769}"/>
              </a:ext>
            </a:extLst>
          </p:cNvPr>
          <p:cNvSpPr/>
          <p:nvPr/>
        </p:nvSpPr>
        <p:spPr>
          <a:xfrm>
            <a:off x="6896530" y="2569719"/>
            <a:ext cx="546320" cy="241167"/>
          </a:xfrm>
          <a:prstGeom prst="cube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C8972FC2-D1AC-40F5-9588-74DAC1A312B6}"/>
              </a:ext>
            </a:extLst>
          </p:cNvPr>
          <p:cNvSpPr/>
          <p:nvPr/>
        </p:nvSpPr>
        <p:spPr>
          <a:xfrm>
            <a:off x="6896530" y="2364245"/>
            <a:ext cx="546320" cy="241167"/>
          </a:xfrm>
          <a:prstGeom prst="cub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76A66D-1623-4DF3-9EEC-C53A44FC56FA}"/>
              </a:ext>
            </a:extLst>
          </p:cNvPr>
          <p:cNvSpPr/>
          <p:nvPr/>
        </p:nvSpPr>
        <p:spPr>
          <a:xfrm>
            <a:off x="1717490" y="4586158"/>
            <a:ext cx="1859330" cy="14401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2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03110C-FD33-4DE3-A8EF-EEC4B7AF1207}"/>
              </a:ext>
            </a:extLst>
          </p:cNvPr>
          <p:cNvSpPr/>
          <p:nvPr/>
        </p:nvSpPr>
        <p:spPr>
          <a:xfrm>
            <a:off x="2342693" y="4742030"/>
            <a:ext cx="537498" cy="23095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NSO</a:t>
            </a:r>
            <a:endParaRPr lang="en-CH" sz="10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F84A52-AF8B-4B57-8E80-64B49724179F}"/>
              </a:ext>
            </a:extLst>
          </p:cNvPr>
          <p:cNvSpPr/>
          <p:nvPr/>
        </p:nvSpPr>
        <p:spPr>
          <a:xfrm>
            <a:off x="1861710" y="5098324"/>
            <a:ext cx="721136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Customs</a:t>
            </a:r>
            <a:endParaRPr lang="en-CH" sz="1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9BDC1-FE93-4C09-BF2C-D5FEE214E50C}"/>
              </a:ext>
            </a:extLst>
          </p:cNvPr>
          <p:cNvSpPr/>
          <p:nvPr/>
        </p:nvSpPr>
        <p:spPr>
          <a:xfrm>
            <a:off x="2727066" y="5187858"/>
            <a:ext cx="721136" cy="3639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Central Bank</a:t>
            </a:r>
            <a:endParaRPr lang="en-CH" sz="10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76AAB7-6FF5-4870-AED9-05610D3EC28D}"/>
              </a:ext>
            </a:extLst>
          </p:cNvPr>
          <p:cNvSpPr/>
          <p:nvPr/>
        </p:nvSpPr>
        <p:spPr>
          <a:xfrm>
            <a:off x="2138232" y="5443784"/>
            <a:ext cx="408922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…</a:t>
            </a:r>
            <a:endParaRPr lang="en-CH" sz="10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8AF560-F6E6-47E0-A48A-A05E71DA4EA1}"/>
              </a:ext>
            </a:extLst>
          </p:cNvPr>
          <p:cNvSpPr/>
          <p:nvPr/>
        </p:nvSpPr>
        <p:spPr>
          <a:xfrm>
            <a:off x="2647155" y="5632670"/>
            <a:ext cx="408922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…</a:t>
            </a:r>
            <a:endParaRPr lang="en-CH" sz="1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3A281A7-93B2-47DE-9D33-12D30FE9ABCB}"/>
              </a:ext>
            </a:extLst>
          </p:cNvPr>
          <p:cNvSpPr/>
          <p:nvPr/>
        </p:nvSpPr>
        <p:spPr>
          <a:xfrm>
            <a:off x="3924698" y="4586158"/>
            <a:ext cx="1859330" cy="14401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98D7B1-96D1-4C9A-A959-1B18341D55A9}"/>
              </a:ext>
            </a:extLst>
          </p:cNvPr>
          <p:cNvSpPr/>
          <p:nvPr/>
        </p:nvSpPr>
        <p:spPr>
          <a:xfrm>
            <a:off x="4665525" y="4778083"/>
            <a:ext cx="537498" cy="23095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NSO</a:t>
            </a:r>
            <a:endParaRPr lang="en-CH" sz="1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50C3BF-550D-4385-A96E-DC502515ED99}"/>
              </a:ext>
            </a:extLst>
          </p:cNvPr>
          <p:cNvSpPr/>
          <p:nvPr/>
        </p:nvSpPr>
        <p:spPr>
          <a:xfrm>
            <a:off x="4068918" y="5416646"/>
            <a:ext cx="721136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Customs</a:t>
            </a:r>
            <a:endParaRPr lang="en-CH" sz="10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6E6BB1-E551-4979-B3E0-97A6C60BC389}"/>
              </a:ext>
            </a:extLst>
          </p:cNvPr>
          <p:cNvSpPr/>
          <p:nvPr/>
        </p:nvSpPr>
        <p:spPr>
          <a:xfrm>
            <a:off x="4934274" y="5187858"/>
            <a:ext cx="721136" cy="3639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MinTrade</a:t>
            </a:r>
            <a:endParaRPr lang="en-CH" sz="10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2E4059-172E-46AA-BDB9-9F13DBA28F07}"/>
              </a:ext>
            </a:extLst>
          </p:cNvPr>
          <p:cNvSpPr/>
          <p:nvPr/>
        </p:nvSpPr>
        <p:spPr>
          <a:xfrm>
            <a:off x="4098050" y="5079846"/>
            <a:ext cx="408922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…</a:t>
            </a:r>
            <a:endParaRPr lang="en-CH" sz="10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37A8D5-3742-45A9-9646-953882FEAF6C}"/>
              </a:ext>
            </a:extLst>
          </p:cNvPr>
          <p:cNvSpPr/>
          <p:nvPr/>
        </p:nvSpPr>
        <p:spPr>
          <a:xfrm>
            <a:off x="4888650" y="5681045"/>
            <a:ext cx="408922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…</a:t>
            </a:r>
            <a:endParaRPr lang="en-CH" sz="1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8C91A06-2B87-4C19-BC08-430D908F1D39}"/>
              </a:ext>
            </a:extLst>
          </p:cNvPr>
          <p:cNvSpPr/>
          <p:nvPr/>
        </p:nvSpPr>
        <p:spPr>
          <a:xfrm>
            <a:off x="6077705" y="4589558"/>
            <a:ext cx="1434515" cy="125913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200" dirty="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F508E4A-37AC-4DCC-85F2-08F60125726A}"/>
              </a:ext>
            </a:extLst>
          </p:cNvPr>
          <p:cNvSpPr/>
          <p:nvPr/>
        </p:nvSpPr>
        <p:spPr>
          <a:xfrm>
            <a:off x="2441231" y="1925121"/>
            <a:ext cx="2952329" cy="1480058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2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2FE49E-33ED-4914-9E50-9B2AC12A63B7}"/>
              </a:ext>
            </a:extLst>
          </p:cNvPr>
          <p:cNvSpPr/>
          <p:nvPr/>
        </p:nvSpPr>
        <p:spPr>
          <a:xfrm>
            <a:off x="3238264" y="2099633"/>
            <a:ext cx="670006" cy="23095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UNSD</a:t>
            </a:r>
            <a:endParaRPr lang="en-CH" sz="10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B80C56-8BB0-4D8E-90D8-C9F6D00FB64C}"/>
              </a:ext>
            </a:extLst>
          </p:cNvPr>
          <p:cNvSpPr/>
          <p:nvPr/>
        </p:nvSpPr>
        <p:spPr>
          <a:xfrm>
            <a:off x="2641292" y="2559413"/>
            <a:ext cx="736045" cy="23095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UNCTAD</a:t>
            </a:r>
            <a:endParaRPr lang="en-CH" sz="10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EC1223-E5B8-40BE-B15F-E804AD0B817D}"/>
              </a:ext>
            </a:extLst>
          </p:cNvPr>
          <p:cNvSpPr/>
          <p:nvPr/>
        </p:nvSpPr>
        <p:spPr>
          <a:xfrm>
            <a:off x="3085989" y="2918587"/>
            <a:ext cx="736045" cy="23095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WTO</a:t>
            </a:r>
            <a:endParaRPr lang="en-CH" sz="100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2D1D36-37C0-450A-B31B-DB9C8CAF1BEE}"/>
              </a:ext>
            </a:extLst>
          </p:cNvPr>
          <p:cNvSpPr/>
          <p:nvPr/>
        </p:nvSpPr>
        <p:spPr>
          <a:xfrm>
            <a:off x="3584266" y="2470746"/>
            <a:ext cx="736045" cy="23095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OECD</a:t>
            </a:r>
            <a:endParaRPr lang="en-CH" sz="10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480A54-D633-4D22-A6B3-2819505F915E}"/>
              </a:ext>
            </a:extLst>
          </p:cNvPr>
          <p:cNvSpPr/>
          <p:nvPr/>
        </p:nvSpPr>
        <p:spPr>
          <a:xfrm>
            <a:off x="4084903" y="2855545"/>
            <a:ext cx="512039" cy="23095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ITC</a:t>
            </a:r>
            <a:endParaRPr lang="en-CH" sz="10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7FE63B-976C-4CBC-92C5-6B65082C68FA}"/>
              </a:ext>
            </a:extLst>
          </p:cNvPr>
          <p:cNvSpPr/>
          <p:nvPr/>
        </p:nvSpPr>
        <p:spPr>
          <a:xfrm>
            <a:off x="4423898" y="2247323"/>
            <a:ext cx="512039" cy="23095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FAO</a:t>
            </a:r>
            <a:endParaRPr lang="en-CH" sz="10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B2A841B-559B-4CE3-BB1C-BBC809F736C0}"/>
              </a:ext>
            </a:extLst>
          </p:cNvPr>
          <p:cNvSpPr/>
          <p:nvPr/>
        </p:nvSpPr>
        <p:spPr>
          <a:xfrm>
            <a:off x="4784763" y="2678348"/>
            <a:ext cx="316235" cy="23095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…</a:t>
            </a:r>
            <a:endParaRPr lang="en-CH" sz="1000" dirty="0">
              <a:solidFill>
                <a:schemeClr val="tx1"/>
              </a:solidFill>
            </a:endParaRPr>
          </a:p>
        </p:txBody>
      </p:sp>
      <p:pic>
        <p:nvPicPr>
          <p:cNvPr id="37" name="Picture 2" descr="Datei, Dokument Kostenlos Symbol von Mobirise">
            <a:extLst>
              <a:ext uri="{FF2B5EF4-FFF2-40B4-BE49-F238E27FC236}">
                <a16:creationId xmlns:a16="http://schemas.microsoft.com/office/drawing/2014/main" id="{ACEC9AD0-8AA9-469B-9004-1E0D7C90A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64" y="2910075"/>
            <a:ext cx="467965" cy="4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274E5D6-413A-4ADE-B87D-4CF348680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23" y="2683329"/>
            <a:ext cx="874188" cy="544784"/>
          </a:xfrm>
          <a:prstGeom prst="rect">
            <a:avLst/>
          </a:prstGeom>
        </p:spPr>
      </p:pic>
      <p:sp>
        <p:nvSpPr>
          <p:cNvPr id="39" name="Arrow: Right 38">
            <a:extLst>
              <a:ext uri="{FF2B5EF4-FFF2-40B4-BE49-F238E27FC236}">
                <a16:creationId xmlns:a16="http://schemas.microsoft.com/office/drawing/2014/main" id="{A7B3A770-8E4F-4A55-ADCD-F75547F76917}"/>
              </a:ext>
            </a:extLst>
          </p:cNvPr>
          <p:cNvSpPr/>
          <p:nvPr/>
        </p:nvSpPr>
        <p:spPr>
          <a:xfrm rot="2537829">
            <a:off x="1662979" y="3324091"/>
            <a:ext cx="581554" cy="33046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771303-22E0-4D77-B38B-0AE188E70EA7}"/>
              </a:ext>
            </a:extLst>
          </p:cNvPr>
          <p:cNvSpPr txBox="1"/>
          <p:nvPr/>
        </p:nvSpPr>
        <p:spPr>
          <a:xfrm>
            <a:off x="6366102" y="4862630"/>
            <a:ext cx="44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  <a:endParaRPr lang="en-CH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8B8502D-BA11-4FFE-BBB9-D05C220C83FD}"/>
              </a:ext>
            </a:extLst>
          </p:cNvPr>
          <p:cNvCxnSpPr>
            <a:cxnSpLocks/>
          </p:cNvCxnSpPr>
          <p:nvPr/>
        </p:nvCxnSpPr>
        <p:spPr>
          <a:xfrm flipV="1">
            <a:off x="2745335" y="4189866"/>
            <a:ext cx="134856" cy="315418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be 41">
            <a:extLst>
              <a:ext uri="{FF2B5EF4-FFF2-40B4-BE49-F238E27FC236}">
                <a16:creationId xmlns:a16="http://schemas.microsoft.com/office/drawing/2014/main" id="{21A17360-FC23-48F6-BE3F-7EF793ED1BDB}"/>
              </a:ext>
            </a:extLst>
          </p:cNvPr>
          <p:cNvSpPr/>
          <p:nvPr/>
        </p:nvSpPr>
        <p:spPr>
          <a:xfrm>
            <a:off x="2611442" y="3849253"/>
            <a:ext cx="546320" cy="241167"/>
          </a:xfrm>
          <a:prstGeom prst="cub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A97F6E5-CA79-49C8-BC46-E4F527878496}"/>
              </a:ext>
            </a:extLst>
          </p:cNvPr>
          <p:cNvCxnSpPr>
            <a:cxnSpLocks/>
          </p:cNvCxnSpPr>
          <p:nvPr/>
        </p:nvCxnSpPr>
        <p:spPr>
          <a:xfrm flipV="1">
            <a:off x="3005487" y="3467572"/>
            <a:ext cx="152275" cy="291875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B2E4AEE-3E7C-4771-82C4-097F1B418267}"/>
              </a:ext>
            </a:extLst>
          </p:cNvPr>
          <p:cNvCxnSpPr>
            <a:cxnSpLocks/>
          </p:cNvCxnSpPr>
          <p:nvPr/>
        </p:nvCxnSpPr>
        <p:spPr>
          <a:xfrm flipH="1" flipV="1">
            <a:off x="4413493" y="4189866"/>
            <a:ext cx="97111" cy="335905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0D844BB-5E0A-456C-AEE4-FDA3CC62E055}"/>
              </a:ext>
            </a:extLst>
          </p:cNvPr>
          <p:cNvCxnSpPr>
            <a:cxnSpLocks/>
          </p:cNvCxnSpPr>
          <p:nvPr/>
        </p:nvCxnSpPr>
        <p:spPr>
          <a:xfrm flipH="1" flipV="1">
            <a:off x="4155327" y="3440305"/>
            <a:ext cx="82976" cy="278649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055DFB0-5E66-42C6-904D-FD1BFEDB1050}"/>
              </a:ext>
            </a:extLst>
          </p:cNvPr>
          <p:cNvCxnSpPr>
            <a:cxnSpLocks/>
          </p:cNvCxnSpPr>
          <p:nvPr/>
        </p:nvCxnSpPr>
        <p:spPr>
          <a:xfrm flipH="1" flipV="1">
            <a:off x="5850316" y="4125151"/>
            <a:ext cx="437769" cy="461008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A97CBBF-F65C-4809-BD6A-58BE8DB40C95}"/>
              </a:ext>
            </a:extLst>
          </p:cNvPr>
          <p:cNvCxnSpPr>
            <a:cxnSpLocks/>
          </p:cNvCxnSpPr>
          <p:nvPr/>
        </p:nvCxnSpPr>
        <p:spPr>
          <a:xfrm flipH="1" flipV="1">
            <a:off x="4991940" y="3221267"/>
            <a:ext cx="345194" cy="387097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FD27266-F577-456F-B8B9-5ACE177A6281}"/>
              </a:ext>
            </a:extLst>
          </p:cNvPr>
          <p:cNvSpPr txBox="1"/>
          <p:nvPr/>
        </p:nvSpPr>
        <p:spPr>
          <a:xfrm>
            <a:off x="520963" y="2353548"/>
            <a:ext cx="120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Compilation skills</a:t>
            </a:r>
            <a:endParaRPr lang="en-CH" sz="1200" i="1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B0EDD0-6569-4FAF-952F-40003110510F}"/>
              </a:ext>
            </a:extLst>
          </p:cNvPr>
          <p:cNvCxnSpPr>
            <a:cxnSpLocks/>
          </p:cNvCxnSpPr>
          <p:nvPr/>
        </p:nvCxnSpPr>
        <p:spPr>
          <a:xfrm>
            <a:off x="5565450" y="2602044"/>
            <a:ext cx="689345" cy="1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42BEEE4-2304-4050-9953-1A9641A379F5}"/>
              </a:ext>
            </a:extLst>
          </p:cNvPr>
          <p:cNvSpPr txBox="1"/>
          <p:nvPr/>
        </p:nvSpPr>
        <p:spPr>
          <a:xfrm>
            <a:off x="709378" y="6053028"/>
            <a:ext cx="3112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National statistical system, country A</a:t>
            </a:r>
            <a:endParaRPr lang="en-CH" sz="1200" i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F1BEEFC-6A91-4AE5-823D-55A145242F47}"/>
              </a:ext>
            </a:extLst>
          </p:cNvPr>
          <p:cNvSpPr txBox="1"/>
          <p:nvPr/>
        </p:nvSpPr>
        <p:spPr>
          <a:xfrm>
            <a:off x="4170242" y="6051246"/>
            <a:ext cx="1448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NSS, country B</a:t>
            </a:r>
            <a:endParaRPr lang="en-CH" sz="1200" i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49B627E-DFAF-42AD-83B6-6DF62C2BD59E}"/>
              </a:ext>
            </a:extLst>
          </p:cNvPr>
          <p:cNvSpPr txBox="1"/>
          <p:nvPr/>
        </p:nvSpPr>
        <p:spPr>
          <a:xfrm>
            <a:off x="6211282" y="5966107"/>
            <a:ext cx="1448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NSS, country C</a:t>
            </a:r>
            <a:endParaRPr lang="en-CH" sz="1200" i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1241DAC-4F5C-4C48-84BD-000D7AC9FC5B}"/>
              </a:ext>
            </a:extLst>
          </p:cNvPr>
          <p:cNvSpPr txBox="1"/>
          <p:nvPr/>
        </p:nvSpPr>
        <p:spPr>
          <a:xfrm>
            <a:off x="1304412" y="1700808"/>
            <a:ext cx="154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International statistical system</a:t>
            </a:r>
            <a:endParaRPr lang="en-CH" sz="1200" i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050640-B86A-463A-8ED0-2F6A118742C7}"/>
              </a:ext>
            </a:extLst>
          </p:cNvPr>
          <p:cNvSpPr txBox="1"/>
          <p:nvPr/>
        </p:nvSpPr>
        <p:spPr>
          <a:xfrm>
            <a:off x="6294478" y="2011710"/>
            <a:ext cx="1365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Global trade data</a:t>
            </a:r>
            <a:endParaRPr lang="en-CH" sz="1200" i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267E2C-2687-4DCA-A93D-09370298F72E}"/>
              </a:ext>
            </a:extLst>
          </p:cNvPr>
          <p:cNvSpPr txBox="1"/>
          <p:nvPr/>
        </p:nvSpPr>
        <p:spPr>
          <a:xfrm>
            <a:off x="5645527" y="3268979"/>
            <a:ext cx="96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National trade data</a:t>
            </a:r>
            <a:endParaRPr lang="en-CH" sz="1200" i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0C434CA-D2C4-4504-83C2-57B3FD02D3D8}"/>
              </a:ext>
            </a:extLst>
          </p:cNvPr>
          <p:cNvSpPr txBox="1"/>
          <p:nvPr/>
        </p:nvSpPr>
        <p:spPr>
          <a:xfrm>
            <a:off x="205354" y="4112229"/>
            <a:ext cx="120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Technical infrastructure</a:t>
            </a:r>
            <a:endParaRPr lang="en-CH" sz="1200" i="1" dirty="0"/>
          </a:p>
        </p:txBody>
      </p:sp>
      <p:pic>
        <p:nvPicPr>
          <p:cNvPr id="61" name="Picture 60" descr="Shape&#10;&#10;Description automatically generated">
            <a:extLst>
              <a:ext uri="{FF2B5EF4-FFF2-40B4-BE49-F238E27FC236}">
                <a16:creationId xmlns:a16="http://schemas.microsoft.com/office/drawing/2014/main" id="{D38FCFC2-FD4F-4D50-AA80-B5359277F8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" y="3445487"/>
            <a:ext cx="784064" cy="653387"/>
          </a:xfrm>
          <a:prstGeom prst="rect">
            <a:avLst/>
          </a:prstGeom>
        </p:spPr>
      </p:pic>
      <p:sp>
        <p:nvSpPr>
          <p:cNvPr id="62" name="Arrow: Right 61">
            <a:extLst>
              <a:ext uri="{FF2B5EF4-FFF2-40B4-BE49-F238E27FC236}">
                <a16:creationId xmlns:a16="http://schemas.microsoft.com/office/drawing/2014/main" id="{6707F084-A9F9-4AFD-9FA6-ADAFFB13B591}"/>
              </a:ext>
            </a:extLst>
          </p:cNvPr>
          <p:cNvSpPr/>
          <p:nvPr/>
        </p:nvSpPr>
        <p:spPr>
          <a:xfrm rot="1173447">
            <a:off x="1468911" y="3933640"/>
            <a:ext cx="581554" cy="33046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E5CC056-284F-4A9B-85BC-8C19ABB8A5A5}"/>
              </a:ext>
            </a:extLst>
          </p:cNvPr>
          <p:cNvSpPr txBox="1"/>
          <p:nvPr/>
        </p:nvSpPr>
        <p:spPr>
          <a:xfrm>
            <a:off x="7813706" y="2392529"/>
            <a:ext cx="885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Concepts, definitions</a:t>
            </a:r>
            <a:endParaRPr lang="en-CH" sz="1200" i="1" dirty="0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71F936CF-D720-4B3B-B298-9D6080596FDD}"/>
              </a:ext>
            </a:extLst>
          </p:cNvPr>
          <p:cNvSpPr/>
          <p:nvPr/>
        </p:nvSpPr>
        <p:spPr>
          <a:xfrm rot="19190236" flipH="1">
            <a:off x="6808682" y="3527997"/>
            <a:ext cx="598111" cy="33046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026" name="Picture 2" descr="Government Building Icon Clip Art - Government Clipart Transparent PNG -  600x574 - Free Download on NicePNG">
            <a:extLst>
              <a:ext uri="{FF2B5EF4-FFF2-40B4-BE49-F238E27FC236}">
                <a16:creationId xmlns:a16="http://schemas.microsoft.com/office/drawing/2014/main" id="{608248BD-543B-475F-B302-04066D13B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41" y="3480046"/>
            <a:ext cx="549470" cy="54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0EDBFAC3-4E0A-4037-B50E-8DB0D111F57D}"/>
              </a:ext>
            </a:extLst>
          </p:cNvPr>
          <p:cNvSpPr txBox="1"/>
          <p:nvPr/>
        </p:nvSpPr>
        <p:spPr>
          <a:xfrm>
            <a:off x="7813706" y="4168638"/>
            <a:ext cx="101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Institutional framework</a:t>
            </a:r>
            <a:endParaRPr lang="en-CH" sz="1200" i="1" dirty="0"/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C115C813-1E43-4C22-9942-814270DD4CD4}"/>
              </a:ext>
            </a:extLst>
          </p:cNvPr>
          <p:cNvSpPr/>
          <p:nvPr/>
        </p:nvSpPr>
        <p:spPr>
          <a:xfrm rot="20067038" flipH="1">
            <a:off x="7104423" y="4004120"/>
            <a:ext cx="598111" cy="33046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DA5E7853-BCC0-4B06-9A16-1C445F7C6015}"/>
              </a:ext>
            </a:extLst>
          </p:cNvPr>
          <p:cNvSpPr txBox="1">
            <a:spLocks/>
          </p:cNvSpPr>
          <p:nvPr/>
        </p:nvSpPr>
        <p:spPr bwMode="auto">
          <a:xfrm>
            <a:off x="1691680" y="432000"/>
            <a:ext cx="6841133" cy="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–"/>
              <a:defRPr sz="2200">
                <a:solidFill>
                  <a:schemeClr val="tx1"/>
                </a:solidFill>
                <a:latin typeface="HelveticaNeueLT Std Med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•"/>
              <a:defRPr sz="2200">
                <a:solidFill>
                  <a:schemeClr val="tx1"/>
                </a:solidFill>
                <a:latin typeface="HelveticaNeueLT Std Med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–"/>
              <a:defRPr sz="2000">
                <a:solidFill>
                  <a:schemeClr val="tx1"/>
                </a:solidFill>
                <a:latin typeface="HelveticaNeueLT Std Med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i="1" kern="0" dirty="0"/>
              <a:t>Onno Hoffmeister, Technical assistance and capacity building trade in services statistics</a:t>
            </a:r>
            <a:endParaRPr lang="fr-CH" i="1" kern="0" dirty="0"/>
          </a:p>
          <a:p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3147237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CB6590-C3E8-4ACD-A2FB-15546485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For more information …</a:t>
            </a:r>
            <a:endParaRPr lang="en-CH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A70120-1830-458D-AFD2-D4B9B6703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Technical assistance and capacity building trade in services statistics</a:t>
            </a:r>
            <a:endParaRPr lang="fr-CH" i="1" dirty="0"/>
          </a:p>
          <a:p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21628-678E-4F7E-95AE-1911C4C28B68}"/>
              </a:ext>
            </a:extLst>
          </p:cNvPr>
          <p:cNvSpPr txBox="1"/>
          <p:nvPr/>
        </p:nvSpPr>
        <p:spPr>
          <a:xfrm>
            <a:off x="611560" y="6457960"/>
            <a:ext cx="72728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 Nov 2021</a:t>
            </a:r>
            <a:endParaRPr lang="fr-CH" i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53277B-1BB5-4151-A0A8-65200FB45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UNCTAD Statistics website: </a:t>
            </a:r>
          </a:p>
          <a:p>
            <a:pPr marL="457200" lvl="1" indent="0">
              <a:buNone/>
            </a:pPr>
            <a:r>
              <a:rPr lang="en-US" sz="1600" dirty="0">
                <a:hlinkClick r:id="rId2"/>
              </a:rPr>
              <a:t>https://unctad.org/statistics</a:t>
            </a:r>
            <a:endParaRPr lang="en-US" sz="1800" dirty="0"/>
          </a:p>
          <a:p>
            <a:endParaRPr lang="en-US" sz="2000" dirty="0"/>
          </a:p>
          <a:p>
            <a:r>
              <a:rPr lang="en-US" sz="2000" dirty="0" err="1"/>
              <a:t>TrainForTrade</a:t>
            </a:r>
            <a:r>
              <a:rPr lang="en-US" sz="2000" dirty="0"/>
              <a:t> portal: </a:t>
            </a:r>
          </a:p>
          <a:p>
            <a:pPr marL="457200" lvl="1" indent="0">
              <a:buNone/>
            </a:pPr>
            <a:r>
              <a:rPr lang="en-US" sz="1800" dirty="0">
                <a:hlinkClick r:id="rId3"/>
              </a:rPr>
              <a:t>https://tft.unctad.org/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Reports of ITS online training events on UNSD website:</a:t>
            </a:r>
          </a:p>
          <a:p>
            <a:pPr marL="457200" lvl="1" indent="0">
              <a:buNone/>
            </a:pPr>
            <a:r>
              <a:rPr lang="fr-FR" sz="1800" dirty="0">
                <a:hlinkClick r:id="rId4"/>
              </a:rPr>
              <a:t>https://unstats.un.org/unsd/trade/events/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H" dirty="0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444BA57E-3E67-4556-9909-7C3BE0870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343">
            <a:off x="882538" y="4797800"/>
            <a:ext cx="1063561" cy="138971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55203D-CC65-4F8F-9755-575010E5FF62}"/>
              </a:ext>
            </a:extLst>
          </p:cNvPr>
          <p:cNvSpPr txBox="1"/>
          <p:nvPr/>
        </p:nvSpPr>
        <p:spPr>
          <a:xfrm>
            <a:off x="2114237" y="4862435"/>
            <a:ext cx="65492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NeueLT Std Med"/>
                <a:cs typeface="+mn-cs"/>
              </a:rPr>
              <a:t>Hoffmeister, D’Andrea Adrian, Assaf, Barnat, Chantrel, Kulaga, Muryawan, 2021: Trade statistics capacity building beyond borders, </a:t>
            </a:r>
            <a:r>
              <a:rPr lang="en-US" sz="1600" i="1" dirty="0">
                <a:latin typeface="HelveticaNeueLT Std Med"/>
                <a:cs typeface="+mn-cs"/>
              </a:rPr>
              <a:t>Statistical Journal of the IAOS</a:t>
            </a:r>
            <a:r>
              <a:rPr lang="en-US" sz="1600" dirty="0">
                <a:latin typeface="HelveticaNeueLT Std Med"/>
                <a:cs typeface="+mn-cs"/>
              </a:rPr>
              <a:t>, 37, 997-1007</a:t>
            </a:r>
          </a:p>
        </p:txBody>
      </p:sp>
    </p:spTree>
    <p:extLst>
      <p:ext uri="{BB962C8B-B14F-4D97-AF65-F5344CB8AC3E}">
        <p14:creationId xmlns:p14="http://schemas.microsoft.com/office/powerpoint/2010/main" val="108946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Technical assistance and capacity building trade in services statistics</a:t>
            </a:r>
            <a:endParaRPr lang="fr-CH" i="1" dirty="0"/>
          </a:p>
          <a:p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DE8E5-341C-4FD6-80A6-8316A83FDF63}"/>
              </a:ext>
            </a:extLst>
          </p:cNvPr>
          <p:cNvSpPr txBox="1"/>
          <p:nvPr/>
        </p:nvSpPr>
        <p:spPr>
          <a:xfrm>
            <a:off x="611560" y="6457960"/>
            <a:ext cx="72728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 Nov 2021</a:t>
            </a:r>
            <a:endParaRPr lang="fr-CH" i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0CDEB8-2794-4FAF-A64F-F3350B2CA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908720"/>
            <a:ext cx="7848872" cy="648072"/>
          </a:xfrm>
        </p:spPr>
        <p:txBody>
          <a:bodyPr/>
          <a:lstStyle/>
          <a:p>
            <a:r>
              <a:rPr lang="en-US" dirty="0"/>
              <a:t>Two initiatives to enhance statistical capacities</a:t>
            </a:r>
            <a:endParaRPr lang="en-CH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4DD03B-0D8A-47C6-B708-53638CAF4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132856"/>
            <a:ext cx="7848872" cy="4248472"/>
          </a:xfrm>
        </p:spPr>
        <p:txBody>
          <a:bodyPr/>
          <a:lstStyle/>
          <a:p>
            <a:r>
              <a:rPr lang="en-US" dirty="0"/>
              <a:t>STIS capacity building for UEMOA member states</a:t>
            </a:r>
          </a:p>
          <a:p>
            <a:endParaRPr lang="en-US" dirty="0"/>
          </a:p>
          <a:p>
            <a:r>
              <a:rPr lang="en-US" dirty="0"/>
              <a:t>ITS e-learning all around the world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4270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Technical assistance and capacity building trade in services statistics</a:t>
            </a:r>
            <a:endParaRPr lang="fr-CH" i="1" dirty="0"/>
          </a:p>
          <a:p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87824" y="1292738"/>
            <a:ext cx="5616624" cy="69610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i="1" dirty="0">
                <a:solidFill>
                  <a:srgbClr val="CDB87E"/>
                </a:solidFill>
              </a:rPr>
              <a:t>STIS capacity building for UEMOA member states</a:t>
            </a:r>
          </a:p>
        </p:txBody>
      </p:sp>
      <p:pic>
        <p:nvPicPr>
          <p:cNvPr id="1030" name="Picture 6" descr="Image result for uemoa">
            <a:extLst>
              <a:ext uri="{FF2B5EF4-FFF2-40B4-BE49-F238E27FC236}">
                <a16:creationId xmlns:a16="http://schemas.microsoft.com/office/drawing/2014/main" id="{45938EC4-EA13-4963-AAA6-1E9C848D4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48">
            <a:off x="1710107" y="2553007"/>
            <a:ext cx="3312097" cy="329737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DE8E5-341C-4FD6-80A6-8316A83FDF63}"/>
              </a:ext>
            </a:extLst>
          </p:cNvPr>
          <p:cNvSpPr txBox="1"/>
          <p:nvPr/>
        </p:nvSpPr>
        <p:spPr>
          <a:xfrm>
            <a:off x="611560" y="6457960"/>
            <a:ext cx="72728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 Nov 2021</a:t>
            </a:r>
            <a:endParaRPr lang="fr-CH" i="1" dirty="0"/>
          </a:p>
        </p:txBody>
      </p:sp>
    </p:spTree>
    <p:extLst>
      <p:ext uri="{BB962C8B-B14F-4D97-AF65-F5344CB8AC3E}">
        <p14:creationId xmlns:p14="http://schemas.microsoft.com/office/powerpoint/2010/main" val="66527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F963C3-F529-4487-9B48-8DCCCD1CA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7848872" cy="478112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u="sng" dirty="0"/>
              <a:t>Partner:</a:t>
            </a:r>
            <a:r>
              <a:rPr lang="en-US" sz="1800" i="1" dirty="0"/>
              <a:t> Centre </a:t>
            </a:r>
            <a:r>
              <a:rPr lang="en-US" sz="1800" i="1" dirty="0" err="1"/>
              <a:t>Statistique</a:t>
            </a:r>
            <a:r>
              <a:rPr lang="en-US" sz="1800" i="1" dirty="0"/>
              <a:t> de </a:t>
            </a:r>
            <a:r>
              <a:rPr lang="en-US" sz="1800" i="1" dirty="0" err="1"/>
              <a:t>l’UEMOA</a:t>
            </a:r>
            <a:endParaRPr lang="en-US" sz="1800" i="1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1800" u="sng" dirty="0"/>
              <a:t>Goal:</a:t>
            </a:r>
            <a:r>
              <a:rPr lang="en-US" sz="1800" dirty="0"/>
              <a:t> Enhance </a:t>
            </a:r>
            <a:r>
              <a:rPr lang="en-CH" sz="1800" dirty="0"/>
              <a:t>the quality and harmonization of </a:t>
            </a:r>
            <a:r>
              <a:rPr lang="en-US" sz="1800" dirty="0"/>
              <a:t>trade-in-services</a:t>
            </a:r>
            <a:r>
              <a:rPr lang="en-CH" sz="1800" dirty="0"/>
              <a:t> statistics </a:t>
            </a:r>
            <a:r>
              <a:rPr lang="en-US" sz="1800" dirty="0"/>
              <a:t>in UEMOA member states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u="sng" dirty="0"/>
              <a:t>Outcomes: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sz="1800" dirty="0"/>
              <a:t>Enhanced data availability (incl. bilateral flows)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sz="1800" dirty="0"/>
              <a:t>Harmonization</a:t>
            </a:r>
          </a:p>
          <a:p>
            <a:pPr>
              <a:spcBef>
                <a:spcPts val="480"/>
              </a:spcBef>
              <a:spcAft>
                <a:spcPts val="1200"/>
              </a:spcAft>
            </a:pPr>
            <a:r>
              <a:rPr lang="en-US" sz="1800" dirty="0"/>
              <a:t>Consistency with MSITS 2010</a:t>
            </a:r>
          </a:p>
          <a:p>
            <a:pPr marL="0" indent="0">
              <a:buNone/>
            </a:pPr>
            <a:r>
              <a:rPr lang="en-US" sz="1800" u="sng" dirty="0"/>
              <a:t>Deliverables:</a:t>
            </a:r>
          </a:p>
          <a:p>
            <a:pPr>
              <a:spcBef>
                <a:spcPts val="480"/>
              </a:spcBef>
            </a:pPr>
            <a:r>
              <a:rPr lang="en-US" sz="1800" dirty="0"/>
              <a:t>Harmonized questionnaire</a:t>
            </a:r>
          </a:p>
          <a:p>
            <a:pPr>
              <a:spcBef>
                <a:spcPts val="480"/>
              </a:spcBef>
            </a:pPr>
            <a:r>
              <a:rPr lang="en-US" sz="1800" dirty="0"/>
              <a:t>Support in survey design and implementation</a:t>
            </a:r>
          </a:p>
          <a:p>
            <a:pPr>
              <a:spcBef>
                <a:spcPts val="480"/>
              </a:spcBef>
            </a:pPr>
            <a:r>
              <a:rPr lang="en-US" sz="1800" dirty="0"/>
              <a:t>Recommendations for imputation and estimation</a:t>
            </a:r>
          </a:p>
          <a:p>
            <a:pPr>
              <a:spcBef>
                <a:spcPts val="480"/>
              </a:spcBef>
            </a:pPr>
            <a:r>
              <a:rPr lang="en-US" sz="1800" dirty="0"/>
              <a:t>Formation of knowledge</a:t>
            </a:r>
          </a:p>
          <a:p>
            <a:endParaRPr lang="en-CH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2090C9-07A4-4045-A258-784E2EBE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assistance project</a:t>
            </a:r>
            <a:endParaRPr lang="en-CH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EDE4B8E-11DF-4E05-AFDE-A2DD78A745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Technical assistance and capacity building trade in services statistics</a:t>
            </a:r>
            <a:endParaRPr lang="fr-CH" i="1" dirty="0"/>
          </a:p>
          <a:p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028DA3-B91F-4E27-A9C7-EBC6173B51D5}"/>
              </a:ext>
            </a:extLst>
          </p:cNvPr>
          <p:cNvSpPr txBox="1"/>
          <p:nvPr/>
        </p:nvSpPr>
        <p:spPr>
          <a:xfrm>
            <a:off x="611560" y="6457960"/>
            <a:ext cx="72728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 Nov 2021</a:t>
            </a:r>
            <a:endParaRPr lang="fr-CH" i="1" dirty="0"/>
          </a:p>
        </p:txBody>
      </p:sp>
    </p:spTree>
    <p:extLst>
      <p:ext uri="{BB962C8B-B14F-4D97-AF65-F5344CB8AC3E}">
        <p14:creationId xmlns:p14="http://schemas.microsoft.com/office/powerpoint/2010/main" val="203842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75E5D5-D1B3-40D6-BC2A-71BCFCAA7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7632"/>
            <a:ext cx="7848872" cy="47536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Pilot survey (2015)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full survey (2018)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E-learning (2019)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full survey (2019)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Act Communautaire (2019)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IT systems (2021)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/>
              <a:t>Regular workshops, with representatives from UEMOA, BCEAO, Ministries of trade, CDEAO and 3 statisticians from each NSO</a:t>
            </a:r>
          </a:p>
          <a:p>
            <a:pPr>
              <a:spcAft>
                <a:spcPts val="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CH" sz="2000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B89ED1-D3AA-4EE5-BEA0-42D815498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  <a:endParaRPr lang="en-CH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EA56B32-0185-4710-B8B4-B823A331D8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Technical assistance and capacity building trade in services statistics</a:t>
            </a:r>
            <a:endParaRPr lang="fr-CH" i="1" dirty="0"/>
          </a:p>
          <a:p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ABC63-89E8-4015-BBB1-43F4DAB071D5}"/>
              </a:ext>
            </a:extLst>
          </p:cNvPr>
          <p:cNvSpPr txBox="1"/>
          <p:nvPr/>
        </p:nvSpPr>
        <p:spPr>
          <a:xfrm>
            <a:off x="611560" y="6457960"/>
            <a:ext cx="72728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 Nov 2021</a:t>
            </a:r>
            <a:endParaRPr lang="fr-CH" i="1" dirty="0"/>
          </a:p>
        </p:txBody>
      </p:sp>
    </p:spTree>
    <p:extLst>
      <p:ext uri="{BB962C8B-B14F-4D97-AF65-F5344CB8AC3E}">
        <p14:creationId xmlns:p14="http://schemas.microsoft.com/office/powerpoint/2010/main" val="94563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EACEC6-FF31-45FC-9B25-5CA39C66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44216"/>
            <a:ext cx="7848872" cy="26208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Absence of business registers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Response burden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Non-response (identification and scope)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Collection of data on travel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Asymmetries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IP rights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FC1D00-1EAE-4718-96F3-836F4D28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faced</a:t>
            </a:r>
            <a:endParaRPr lang="en-CH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09ED4B-B0F3-484B-86BB-39F722F0C3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Technical assistance and capacity building trade in services statistics</a:t>
            </a:r>
            <a:endParaRPr lang="fr-CH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37404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7C0FE3-FA1F-42CE-A107-74ADB3872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72208"/>
            <a:ext cx="7848872" cy="312494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High need for business registers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Consider tailored questionnaires for different groups of respondents to reduce response burden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Special instruments needed to compile travel data</a:t>
            </a:r>
          </a:p>
          <a:p>
            <a:pPr lvl="1">
              <a:spcAft>
                <a:spcPts val="0"/>
              </a:spcAft>
            </a:pPr>
            <a:r>
              <a:rPr lang="en-US" sz="2000" dirty="0"/>
              <a:t>Small survey each 5 years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Estimates based on tourism data</a:t>
            </a:r>
            <a:endParaRPr lang="en-US" sz="2000" dirty="0">
              <a:highlight>
                <a:srgbClr val="FFFF00"/>
              </a:highlight>
            </a:endParaRPr>
          </a:p>
          <a:p>
            <a:pPr marL="400050">
              <a:spcAft>
                <a:spcPts val="600"/>
              </a:spcAft>
            </a:pPr>
            <a:r>
              <a:rPr lang="en-US" sz="2000" dirty="0"/>
              <a:t>Opportunity to solve intra-regional asymmetries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CB6590-C3E8-4ACD-A2FB-15546485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  <a:endParaRPr lang="en-CH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A70120-1830-458D-AFD2-D4B9B6703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Technical assistance and capacity building trade in services statistics</a:t>
            </a:r>
            <a:endParaRPr lang="fr-CH" i="1" dirty="0"/>
          </a:p>
          <a:p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21628-678E-4F7E-95AE-1911C4C28B68}"/>
              </a:ext>
            </a:extLst>
          </p:cNvPr>
          <p:cNvSpPr txBox="1"/>
          <p:nvPr/>
        </p:nvSpPr>
        <p:spPr>
          <a:xfrm>
            <a:off x="611560" y="6457960"/>
            <a:ext cx="72728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 Nov 2021</a:t>
            </a:r>
            <a:endParaRPr lang="fr-CH" i="1" dirty="0"/>
          </a:p>
        </p:txBody>
      </p:sp>
    </p:spTree>
    <p:extLst>
      <p:ext uri="{BB962C8B-B14F-4D97-AF65-F5344CB8AC3E}">
        <p14:creationId xmlns:p14="http://schemas.microsoft.com/office/powerpoint/2010/main" val="3366111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Technical assistance and capacity building trade in services statistics</a:t>
            </a:r>
            <a:endParaRPr lang="fr-CH" i="1" dirty="0"/>
          </a:p>
          <a:p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87824" y="1292738"/>
            <a:ext cx="5616624" cy="696102"/>
          </a:xfrm>
        </p:spPr>
        <p:txBody>
          <a:bodyPr/>
          <a:lstStyle/>
          <a:p>
            <a:r>
              <a:rPr lang="en-US" sz="3200" i="1" dirty="0"/>
              <a:t>ITS e-learning </a:t>
            </a:r>
            <a:br>
              <a:rPr lang="en-US" sz="3200" i="1" dirty="0"/>
            </a:br>
            <a:r>
              <a:rPr lang="en-US" sz="3200" i="1" dirty="0"/>
              <a:t>around the world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DE8E5-341C-4FD6-80A6-8316A83FDF63}"/>
              </a:ext>
            </a:extLst>
          </p:cNvPr>
          <p:cNvSpPr txBox="1"/>
          <p:nvPr/>
        </p:nvSpPr>
        <p:spPr>
          <a:xfrm>
            <a:off x="611560" y="6457960"/>
            <a:ext cx="72728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 Nov 2021</a:t>
            </a:r>
            <a:endParaRPr lang="fr-CH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F8D192-D19F-419E-8C72-65A4422F3E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40144"/>
            <a:ext cx="6761093" cy="27450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808E4A-4AE4-48AA-AA97-09893255F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9764">
            <a:off x="3162290" y="5043571"/>
            <a:ext cx="4539952" cy="12773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0AB179-7A3A-4DC3-BF1C-B423ABAB4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4868">
            <a:off x="357844" y="3187961"/>
            <a:ext cx="2187186" cy="10494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35042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CBA287DDED7A194FA95144DCDCA7F85B" ma:contentTypeVersion="0" ma:contentTypeDescription="Upload an image." ma:contentTypeScope="" ma:versionID="80889e6cea9fffb0b927c10485916832">
  <xsd:schema xmlns:xsd="http://www.w3.org/2001/XMLSchema" xmlns:xs="http://www.w3.org/2001/XMLSchema" xmlns:p="http://schemas.microsoft.com/office/2006/metadata/properties" xmlns:ns1="http://schemas.microsoft.com/sharepoint/v3" xmlns:ns2="B580EB49-1046-4598-8C6B-144184EBA98C" xmlns:ns3="http://schemas.microsoft.com/sharepoint/v3/fields" targetNamespace="http://schemas.microsoft.com/office/2006/metadata/properties" ma:root="true" ma:fieldsID="a5dc46223ac327469391ed5951a777f5" ns1:_="" ns2:_="" ns3:_="">
    <xsd:import namespace="http://schemas.microsoft.com/sharepoint/v3"/>
    <xsd:import namespace="B580EB49-1046-4598-8C6B-144184EBA98C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0EB49-1046-4598-8C6B-144184EBA98C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Width" ma:index="22" nillable="true" ma:displayName="Width" ma:internalName="ImageWidth" ma:readOnly="true">
      <xsd:simpleType>
        <xsd:restriction base="dms:Unknown"/>
      </xsd:simpleType>
    </xsd:element>
    <xsd:element name="ImageHeight" ma:index="23" nillable="true" ma:displayName="Height" ma:internalName="ImageHeight" ma:readOnly="true">
      <xsd:simpleType>
        <xsd:restriction base="dms:Unknown"/>
      </xsd:simpleType>
    </xsd:element>
    <xsd:element name="ImageCreateDate" ma:index="26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7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5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4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C90E49-8EAD-4D0D-A190-6D3FE3E507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80EB49-1046-4598-8C6B-144184EBA98C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3DD0B6-7BAD-4554-AF21-196381551F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2465</TotalTime>
  <Words>1092</Words>
  <Application>Microsoft Office PowerPoint</Application>
  <PresentationFormat>On-screen Show (4:3)</PresentationFormat>
  <Paragraphs>177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Eurostile LT Std Bold</vt:lpstr>
      <vt:lpstr>HelveticaNeueLT Std Med</vt:lpstr>
      <vt:lpstr>Default Design</vt:lpstr>
      <vt:lpstr>Technical assistance and capacity building in  trade-in-services statistics </vt:lpstr>
      <vt:lpstr>Factors of the ITS production system</vt:lpstr>
      <vt:lpstr>Two initiatives to enhance statistical capacities</vt:lpstr>
      <vt:lpstr>STIS capacity building for UEMOA member states</vt:lpstr>
      <vt:lpstr>Technical assistance project</vt:lpstr>
      <vt:lpstr>Activities</vt:lpstr>
      <vt:lpstr>Challenges faced</vt:lpstr>
      <vt:lpstr>Lessons learned</vt:lpstr>
      <vt:lpstr>ITS e-learning  around the world</vt:lpstr>
      <vt:lpstr>Distance learning as a tool for  capacity building</vt:lpstr>
      <vt:lpstr>Main features of the programme</vt:lpstr>
      <vt:lpstr>Target group and training needs</vt:lpstr>
      <vt:lpstr>Design of the course</vt:lpstr>
      <vt:lpstr>Number of persons trained</vt:lpstr>
      <vt:lpstr>Registrations by countries of residence</vt:lpstr>
      <vt:lpstr>Registrations by work domain, 2020</vt:lpstr>
      <vt:lpstr>Success and satisfaction rate</vt:lpstr>
      <vt:lpstr>Taking stock</vt:lpstr>
      <vt:lpstr>Further plans</vt:lpstr>
      <vt:lpstr>For more information …</vt:lpstr>
    </vt:vector>
  </TitlesOfParts>
  <Company>UNCTAD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Unctad User</dc:creator>
  <cp:lastModifiedBy>Onno</cp:lastModifiedBy>
  <cp:revision>194</cp:revision>
  <dcterms:created xsi:type="dcterms:W3CDTF">2011-09-07T12:31:27Z</dcterms:created>
  <dcterms:modified xsi:type="dcterms:W3CDTF">2021-11-12T20:54:05Z</dcterms:modified>
</cp:coreProperties>
</file>